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68" r:id="rId5"/>
    <p:sldId id="259" r:id="rId6"/>
    <p:sldId id="273" r:id="rId7"/>
    <p:sldId id="274" r:id="rId8"/>
    <p:sldId id="277" r:id="rId9"/>
    <p:sldId id="267" r:id="rId10"/>
    <p:sldId id="262" r:id="rId11"/>
    <p:sldId id="275" r:id="rId12"/>
    <p:sldId id="271" r:id="rId13"/>
    <p:sldId id="263" r:id="rId14"/>
    <p:sldId id="278" r:id="rId15"/>
    <p:sldId id="272" r:id="rId16"/>
    <p:sldId id="264" r:id="rId17"/>
    <p:sldId id="265" r:id="rId18"/>
    <p:sldId id="269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94660"/>
  </p:normalViewPr>
  <p:slideViewPr>
    <p:cSldViewPr>
      <p:cViewPr>
        <p:scale>
          <a:sx n="125" d="100"/>
          <a:sy n="125" d="100"/>
        </p:scale>
        <p:origin x="1200" y="-6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8CEF3-B15D-4DBB-9660-1B7E6FCD1222}" type="datetimeFigureOut">
              <a:rPr lang="en-US" smtClean="0"/>
              <a:pPr/>
              <a:t>5/5/2023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564EE-A409-46E1-92CD-5C1FCFCE6A5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62532-A5C2-4E0A-84D8-32F33FC157D1}" type="datetimeFigureOut">
              <a:rPr lang="en-US" smtClean="0"/>
              <a:pPr/>
              <a:t>5/5/2023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738B-1BBE-495D-9BE9-B9D439ABDB4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527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Lägga</a:t>
            </a:r>
            <a:r>
              <a:rPr lang="sv-SE" baseline="0" dirty="0"/>
              <a:t> till undertexter</a:t>
            </a:r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i="0" baseline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i="0" baseline="0" dirty="0"/>
          </a:p>
        </p:txBody>
      </p:sp>
    </p:spTree>
    <p:extLst>
      <p:ext uri="{BB962C8B-B14F-4D97-AF65-F5344CB8AC3E}">
        <p14:creationId xmlns:p14="http://schemas.microsoft.com/office/powerpoint/2010/main" val="259763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i="0" baseline="0" dirty="0"/>
          </a:p>
        </p:txBody>
      </p:sp>
    </p:spTree>
    <p:extLst>
      <p:ext uri="{BB962C8B-B14F-4D97-AF65-F5344CB8AC3E}">
        <p14:creationId xmlns:p14="http://schemas.microsoft.com/office/powerpoint/2010/main" val="1803941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826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23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CB74-43E8-4A29-A745-CAF0A5A72A45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CE157-C0AB-4B5B-B5C0-D4A837AFCF46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384C-9BD8-4D42-B7F5-518BFD2F4C9E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64949-26C7-4727-AB19-C5FD28506E76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153F-20D4-4E5E-B64B-4AB4BA2006F6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65F4-B170-431F-B16C-C4D9C98C2BF2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D54BF-3666-409A-A621-35E1B1D79B5D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78360-F399-4980-A2E1-C8CF2CB65FB2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3A0F6-27B0-477F-9FB1-7BE4E6DD9A1F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27422-1F9F-4327-9C59-E57F2CEEB415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6BD7E-AE3F-4E85-BC20-7152FDF78CB9}" type="datetime1">
              <a:rPr lang="sv-SE" smtClean="0"/>
              <a:pPr/>
              <a:t>2023-05-05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Jakob Papirov  | Geocentrum, Villavägen 16 | Uppsala Universitet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D64DD532-B7EF-4467-BC5F-0DDC541CF8C9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Jakob Papirov  | </a:t>
            </a:r>
            <a:r>
              <a:rPr lang="en-GB" dirty="0" err="1"/>
              <a:t>Geocentrum</a:t>
            </a:r>
            <a:r>
              <a:rPr lang="en-GB" dirty="0"/>
              <a:t>, </a:t>
            </a:r>
            <a:r>
              <a:rPr lang="en-GB" dirty="0" err="1"/>
              <a:t>Villavägen</a:t>
            </a:r>
            <a:r>
              <a:rPr lang="en-GB" dirty="0"/>
              <a:t> 16 | Uppsala </a:t>
            </a:r>
            <a:r>
              <a:rPr lang="en-GB" dirty="0" err="1"/>
              <a:t>Universitet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22BDAF4-1A4C-4A9E-86E8-A0E385A6E4F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567510" cy="971560"/>
          </a:xfrm>
        </p:spPr>
        <p:txBody>
          <a:bodyPr>
            <a:noAutofit/>
          </a:bodyPr>
          <a:lstStyle/>
          <a:p>
            <a:r>
              <a:rPr lang="sv-SE" sz="2400" dirty="0"/>
              <a:t>Västerås – Köping – Kungsör – Strängnäs – Enköping – Västerås</a:t>
            </a:r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4800" dirty="0"/>
              <a:t>Kajakäventyr Västra Mälaren 2019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71528" cy="365125"/>
          </a:xfrm>
        </p:spPr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990600" cy="365125"/>
          </a:xfrm>
        </p:spPr>
        <p:txBody>
          <a:bodyPr/>
          <a:lstStyle/>
          <a:p>
            <a:r>
              <a:rPr lang="en-GB" dirty="0"/>
              <a:t>1/17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0232" y="4857760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/>
              <a:t>Av: </a:t>
            </a:r>
            <a:r>
              <a:rPr lang="sv-SE" dirty="0"/>
              <a:t>Jakob Papirov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214546" y="428604"/>
            <a:ext cx="435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GIS MN1, 7,5 hp</a:t>
            </a:r>
          </a:p>
          <a:p>
            <a:pPr algn="ctr"/>
            <a:r>
              <a:rPr lang="sv-SE" dirty="0">
                <a:latin typeface="Calibri"/>
              </a:rPr>
              <a:t>−</a:t>
            </a:r>
            <a:r>
              <a:rPr lang="sv-SE" dirty="0"/>
              <a:t> Presentation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Resultat, forts…</a:t>
            </a:r>
            <a:endParaRPr lang="en-GB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10</a:t>
            </a:fld>
            <a:r>
              <a:rPr lang="en-GB" dirty="0"/>
              <a:t>/17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F5981D-FD4A-4AC3-9AA1-F7C2C4AE430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3" y="550861"/>
            <a:ext cx="7486283" cy="5286396"/>
          </a:xfrm>
        </p:spPr>
      </p:pic>
      <p:sp>
        <p:nvSpPr>
          <p:cNvPr id="10" name="Right Arrow 9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3. Resultat, forts…</a:t>
            </a:r>
            <a:endParaRPr lang="en-GB" dirty="0"/>
          </a:p>
        </p:txBody>
      </p:sp>
      <p:sp>
        <p:nvSpPr>
          <p:cNvPr id="12" name="Left Arrow 11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14290"/>
            <a:ext cx="307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3. Resultat</a:t>
            </a:r>
            <a:endParaRPr lang="en-GB" sz="1400" dirty="0"/>
          </a:p>
        </p:txBody>
      </p:sp>
    </p:spTree>
  </p:cSld>
  <p:clrMapOvr>
    <a:masterClrMapping/>
  </p:clrMapOvr>
  <p:transition>
    <p:pull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Resultat, forts…</a:t>
            </a:r>
            <a:endParaRPr lang="en-GB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11</a:t>
            </a:fld>
            <a:r>
              <a:rPr lang="en-GB" dirty="0"/>
              <a:t>/17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3. Resultat, forts…</a:t>
            </a:r>
            <a:endParaRPr lang="en-GB" dirty="0"/>
          </a:p>
        </p:txBody>
      </p:sp>
      <p:sp>
        <p:nvSpPr>
          <p:cNvPr id="12" name="Left Arrow 11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14290"/>
            <a:ext cx="307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3. Resultat</a:t>
            </a:r>
            <a:endParaRPr lang="en-GB" sz="1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8BCB0F-4F66-4159-AD6F-C69D1632DF8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13192"/>
            <a:ext cx="7464059" cy="5270704"/>
          </a:xfrm>
        </p:spPr>
      </p:pic>
    </p:spTree>
    <p:extLst>
      <p:ext uri="{BB962C8B-B14F-4D97-AF65-F5344CB8AC3E}">
        <p14:creationId xmlns:p14="http://schemas.microsoft.com/office/powerpoint/2010/main" val="4283110634"/>
      </p:ext>
    </p:extLst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CF23E3A-AD17-4D7E-A42D-0D7E7A1876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26589"/>
            <a:ext cx="3733800" cy="386202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Resultat, forts…</a:t>
            </a:r>
            <a:endParaRPr lang="en-GB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12</a:t>
            </a:fld>
            <a:r>
              <a:rPr lang="en-GB" dirty="0"/>
              <a:t>/17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4. Diskussion</a:t>
            </a:r>
            <a:endParaRPr lang="en-GB" dirty="0"/>
          </a:p>
        </p:txBody>
      </p:sp>
      <p:sp>
        <p:nvSpPr>
          <p:cNvPr id="12" name="Left Arrow 11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14290"/>
            <a:ext cx="307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3. Resultat</a:t>
            </a:r>
            <a:endParaRPr lang="en-GB" sz="1400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6D30CA59-81A9-4BE9-BEDA-A9996C14FF1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93" y="2204864"/>
            <a:ext cx="4112319" cy="3365775"/>
          </a:xfrm>
        </p:spPr>
      </p:pic>
    </p:spTree>
    <p:extLst>
      <p:ext uri="{BB962C8B-B14F-4D97-AF65-F5344CB8AC3E}">
        <p14:creationId xmlns:p14="http://schemas.microsoft.com/office/powerpoint/2010/main" val="1997178938"/>
      </p:ext>
    </p:extLst>
  </p:cSld>
  <p:clrMapOvr>
    <a:masterClrMapping/>
  </p:clrMapOvr>
  <p:transition>
    <p:pull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5794"/>
            <a:ext cx="7924800" cy="631844"/>
          </a:xfrm>
        </p:spPr>
        <p:txBody>
          <a:bodyPr/>
          <a:lstStyle/>
          <a:p>
            <a:pPr algn="ctr"/>
            <a:r>
              <a:rPr lang="sv-SE" dirty="0"/>
              <a:t>Diskussion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13</a:t>
            </a:fld>
            <a:r>
              <a:rPr lang="en-GB" dirty="0"/>
              <a:t>/17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2390764" cy="4114800"/>
          </a:xfrm>
        </p:spPr>
        <p:txBody>
          <a:bodyPr>
            <a:normAutofit/>
          </a:bodyPr>
          <a:lstStyle/>
          <a:p>
            <a:r>
              <a:rPr lang="sv-SE" sz="2400" dirty="0">
                <a:solidFill>
                  <a:schemeClr val="tx2"/>
                </a:solidFill>
              </a:rPr>
              <a:t>Google </a:t>
            </a:r>
            <a:r>
              <a:rPr lang="sv-SE" sz="2400" dirty="0" err="1">
                <a:solidFill>
                  <a:schemeClr val="tx2"/>
                </a:solidFill>
              </a:rPr>
              <a:t>Custom</a:t>
            </a:r>
            <a:r>
              <a:rPr lang="sv-SE" sz="2400" dirty="0">
                <a:solidFill>
                  <a:schemeClr val="tx2"/>
                </a:solidFill>
              </a:rPr>
              <a:t> </a:t>
            </a:r>
            <a:r>
              <a:rPr lang="sv-SE" sz="2400" dirty="0" err="1">
                <a:solidFill>
                  <a:schemeClr val="tx2"/>
                </a:solidFill>
              </a:rPr>
              <a:t>Maps</a:t>
            </a:r>
            <a:r>
              <a:rPr lang="sv-SE" sz="2400" dirty="0">
                <a:solidFill>
                  <a:schemeClr val="tx2"/>
                </a:solidFill>
              </a:rPr>
              <a:t> </a:t>
            </a:r>
          </a:p>
          <a:p>
            <a:r>
              <a:rPr lang="sv-SE" sz="2000" dirty="0"/>
              <a:t> </a:t>
            </a:r>
            <a:r>
              <a:rPr lang="sv-SE" sz="1800" dirty="0"/>
              <a:t>Paddlad sträcka 191,5 km av 218</a:t>
            </a:r>
          </a:p>
          <a:p>
            <a:r>
              <a:rPr lang="sv-SE" sz="1800" dirty="0"/>
              <a:t>88 %</a:t>
            </a:r>
            <a:endParaRPr lang="sv-SE" sz="2000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71528" cy="365125"/>
          </a:xfrm>
        </p:spPr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0" name="Right Arrow 9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5. Sammanfattning </a:t>
            </a:r>
            <a:endParaRPr lang="en-GB" dirty="0"/>
          </a:p>
        </p:txBody>
      </p:sp>
      <p:sp>
        <p:nvSpPr>
          <p:cNvPr id="12" name="Left Arrow 11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3. Resultat, forts… </a:t>
            </a:r>
            <a:endParaRPr lang="en-GB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2CA38B-22F0-1A7E-4C0A-4E9A491313DF}"/>
              </a:ext>
            </a:extLst>
          </p:cNvPr>
          <p:cNvSpPr txBox="1">
            <a:spLocks/>
          </p:cNvSpPr>
          <p:nvPr/>
        </p:nvSpPr>
        <p:spPr>
          <a:xfrm>
            <a:off x="6516216" y="1600200"/>
            <a:ext cx="1946176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 dirty="0">
                <a:solidFill>
                  <a:schemeClr val="tx2"/>
                </a:solidFill>
              </a:rPr>
              <a:t>Google </a:t>
            </a:r>
            <a:r>
              <a:rPr lang="sv-SE" sz="2400" dirty="0" err="1">
                <a:solidFill>
                  <a:schemeClr val="tx2"/>
                </a:solidFill>
              </a:rPr>
              <a:t>Timeline</a:t>
            </a:r>
            <a:r>
              <a:rPr lang="sv-SE" sz="2400" dirty="0">
                <a:solidFill>
                  <a:schemeClr val="tx2"/>
                </a:solidFill>
              </a:rPr>
              <a:t> </a:t>
            </a:r>
            <a:r>
              <a:rPr lang="sv-SE" sz="2000" dirty="0"/>
              <a:t> </a:t>
            </a:r>
          </a:p>
          <a:p>
            <a:endParaRPr lang="sv-SE" sz="2000" dirty="0"/>
          </a:p>
          <a:p>
            <a:r>
              <a:rPr lang="sv-SE" sz="1800" dirty="0"/>
              <a:t>Svårtolkat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012765-3DDD-1EE4-9949-838E7FA7B80E}"/>
              </a:ext>
            </a:extLst>
          </p:cNvPr>
          <p:cNvSpPr txBox="1">
            <a:spLocks/>
          </p:cNvSpPr>
          <p:nvPr/>
        </p:nvSpPr>
        <p:spPr>
          <a:xfrm>
            <a:off x="3419872" y="1600200"/>
            <a:ext cx="295232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 dirty="0">
                <a:solidFill>
                  <a:schemeClr val="tx2"/>
                </a:solidFill>
              </a:rPr>
              <a:t>Manuell interpolering</a:t>
            </a:r>
          </a:p>
          <a:p>
            <a:endParaRPr lang="sv-SE" sz="2400" dirty="0">
              <a:solidFill>
                <a:schemeClr val="tx2"/>
              </a:solidFill>
            </a:endParaRPr>
          </a:p>
          <a:p>
            <a:r>
              <a:rPr lang="sv-SE" sz="1800" dirty="0"/>
              <a:t>Paddlad sträcka 194 av 221 km</a:t>
            </a:r>
          </a:p>
          <a:p>
            <a:r>
              <a:rPr lang="sv-SE" sz="1800" dirty="0"/>
              <a:t>88 %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5794"/>
            <a:ext cx="7924800" cy="631844"/>
          </a:xfrm>
        </p:spPr>
        <p:txBody>
          <a:bodyPr/>
          <a:lstStyle/>
          <a:p>
            <a:pPr algn="ctr"/>
            <a:r>
              <a:rPr lang="sv-SE" dirty="0"/>
              <a:t>Diskussion , forts…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14</a:t>
            </a:fld>
            <a:r>
              <a:rPr lang="en-GB" dirty="0"/>
              <a:t>/17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386336" cy="4114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chemeClr val="tx2"/>
                </a:solidFill>
              </a:rPr>
              <a:t>Avsaknad av information</a:t>
            </a:r>
          </a:p>
          <a:p>
            <a:r>
              <a:rPr lang="sv-SE" sz="1800" dirty="0"/>
              <a:t>Foton</a:t>
            </a:r>
          </a:p>
          <a:p>
            <a:endParaRPr lang="sv-SE" sz="1800" dirty="0"/>
          </a:p>
          <a:p>
            <a:r>
              <a:rPr lang="sv-SE" sz="1800" dirty="0"/>
              <a:t>Videos</a:t>
            </a:r>
          </a:p>
          <a:p>
            <a:endParaRPr lang="sv-SE" sz="1800" dirty="0"/>
          </a:p>
          <a:p>
            <a:r>
              <a:rPr lang="sv-SE" sz="2000" dirty="0"/>
              <a:t>Skärmdumpar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71528" cy="365125"/>
          </a:xfrm>
        </p:spPr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0" name="Right Arrow 9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5. Sammanfattning </a:t>
            </a:r>
            <a:endParaRPr lang="en-GB" dirty="0"/>
          </a:p>
        </p:txBody>
      </p:sp>
      <p:sp>
        <p:nvSpPr>
          <p:cNvPr id="12" name="Left Arrow 11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3. Resultat, forts… </a:t>
            </a:r>
            <a:endParaRPr lang="en-GB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2CA38B-22F0-1A7E-4C0A-4E9A491313DF}"/>
              </a:ext>
            </a:extLst>
          </p:cNvPr>
          <p:cNvSpPr txBox="1">
            <a:spLocks/>
          </p:cNvSpPr>
          <p:nvPr/>
        </p:nvSpPr>
        <p:spPr>
          <a:xfrm>
            <a:off x="4139952" y="1650588"/>
            <a:ext cx="4504014" cy="2498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2400" dirty="0">
                <a:solidFill>
                  <a:schemeClr val="tx2"/>
                </a:solidFill>
              </a:rPr>
              <a:t>Informationssökning</a:t>
            </a:r>
            <a:endParaRPr lang="sv-SE" sz="2000" dirty="0"/>
          </a:p>
          <a:p>
            <a:r>
              <a:rPr lang="sv-SE" sz="1800" dirty="0"/>
              <a:t>Google och Youtube</a:t>
            </a:r>
          </a:p>
          <a:p>
            <a:r>
              <a:rPr lang="sv-SE" sz="1800" dirty="0"/>
              <a:t>ArcGIS dokumentation</a:t>
            </a:r>
          </a:p>
          <a:p>
            <a:r>
              <a:rPr lang="sv-SE" sz="1800" dirty="0"/>
              <a:t>Per &amp; Per-Olof</a:t>
            </a:r>
          </a:p>
          <a:p>
            <a:r>
              <a:rPr lang="sv-SE" sz="1800" dirty="0"/>
              <a:t>Discord-server </a:t>
            </a:r>
            <a:r>
              <a:rPr lang="sv-SE" sz="1600" dirty="0"/>
              <a:t>(https://discord.gg/gis)</a:t>
            </a:r>
            <a:endParaRPr lang="sv-SE" sz="1800" dirty="0"/>
          </a:p>
          <a:p>
            <a:endParaRPr lang="sv-SE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012765-3DDD-1EE4-9949-838E7FA7B80E}"/>
              </a:ext>
            </a:extLst>
          </p:cNvPr>
          <p:cNvSpPr txBox="1">
            <a:spLocks/>
          </p:cNvSpPr>
          <p:nvPr/>
        </p:nvSpPr>
        <p:spPr>
          <a:xfrm>
            <a:off x="6610392" y="4149080"/>
            <a:ext cx="2390764" cy="1705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 dirty="0">
                <a:solidFill>
                  <a:schemeClr val="tx2"/>
                </a:solidFill>
              </a:rPr>
              <a:t>WGS84 ??</a:t>
            </a:r>
          </a:p>
          <a:p>
            <a:r>
              <a:rPr lang="sv-SE" sz="1600" dirty="0"/>
              <a:t>GT, GCM</a:t>
            </a:r>
          </a:p>
          <a:p>
            <a:r>
              <a:rPr lang="sv-SE" sz="1600" dirty="0"/>
              <a:t>EXIF punkter</a:t>
            </a:r>
          </a:p>
        </p:txBody>
      </p:sp>
    </p:spTree>
    <p:extLst>
      <p:ext uri="{BB962C8B-B14F-4D97-AF65-F5344CB8AC3E}">
        <p14:creationId xmlns:p14="http://schemas.microsoft.com/office/powerpoint/2010/main" val="159608505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CEC93-B233-48C6-C6C3-E47F0AC1CA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sv-SE" dirty="0"/>
              <a:t>Det är möjligt att importera sina foton till ArcMap.</a:t>
            </a:r>
          </a:p>
          <a:p>
            <a:r>
              <a:rPr lang="sv-SE" dirty="0"/>
              <a:t>Det är möjligt att extrahera EXIF data från mobilkamerafoton och importera informationen till ArcMap.</a:t>
            </a:r>
          </a:p>
          <a:p>
            <a:r>
              <a:rPr lang="sv-SE" dirty="0"/>
              <a:t>Det är möjligt att skapa en </a:t>
            </a:r>
            <a:r>
              <a:rPr lang="sv-SE" dirty="0" err="1"/>
              <a:t>timelapse</a:t>
            </a:r>
            <a:r>
              <a:rPr lang="sv-SE" dirty="0"/>
              <a:t> video i ArcMap!</a:t>
            </a:r>
          </a:p>
          <a:p>
            <a:r>
              <a:rPr lang="sv-SE" dirty="0"/>
              <a:t>Noggrannhetens är bra.</a:t>
            </a:r>
          </a:p>
          <a:p>
            <a:endParaRPr lang="sv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1E68D0-21F4-57BC-196F-F08A284389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v-SE" dirty="0"/>
              <a:t>Går att kombinera ArcGIS &amp; Googles produkter </a:t>
            </a:r>
            <a:r>
              <a:rPr lang="sv-SE" dirty="0" err="1"/>
              <a:t>Timline</a:t>
            </a:r>
            <a:r>
              <a:rPr lang="sv-SE" dirty="0"/>
              <a:t> och </a:t>
            </a:r>
            <a:r>
              <a:rPr lang="sv-SE" dirty="0" err="1"/>
              <a:t>Custom</a:t>
            </a:r>
            <a:r>
              <a:rPr lang="sv-SE" dirty="0"/>
              <a:t> </a:t>
            </a:r>
            <a:r>
              <a:rPr lang="sv-SE" dirty="0" err="1"/>
              <a:t>Maps</a:t>
            </a:r>
            <a:endParaRPr lang="sv-SE" dirty="0"/>
          </a:p>
          <a:p>
            <a:endParaRPr lang="sv-SE" dirty="0"/>
          </a:p>
          <a:p>
            <a:r>
              <a:rPr lang="sv-SE" dirty="0"/>
              <a:t>ArcGIS kunskaper är en färskvara</a:t>
            </a:r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Inför framtiden</a:t>
            </a:r>
          </a:p>
          <a:p>
            <a:pPr lvl="1"/>
            <a:r>
              <a:rPr lang="sv-SE" dirty="0"/>
              <a:t>ArcGIS Pro</a:t>
            </a:r>
          </a:p>
          <a:p>
            <a:pPr lvl="1"/>
            <a:r>
              <a:rPr lang="sv-SE" dirty="0"/>
              <a:t>Visualisera meteorologiska faktorer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Slutsatser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15</a:t>
            </a:fld>
            <a:r>
              <a:rPr lang="en-GB" dirty="0"/>
              <a:t>/17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7. Tackord</a:t>
            </a:r>
            <a:endParaRPr lang="en-GB" dirty="0"/>
          </a:p>
        </p:txBody>
      </p:sp>
      <p:sp>
        <p:nvSpPr>
          <p:cNvPr id="12" name="Left Arrow 11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5. Diskussion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2187596"/>
      </p:ext>
    </p:extLst>
  </p:cSld>
  <p:clrMapOvr>
    <a:masterClrMapping/>
  </p:clrMapOvr>
  <p:transition>
    <p:pull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428736"/>
            <a:ext cx="3733800" cy="4286264"/>
          </a:xfrm>
        </p:spPr>
        <p:txBody>
          <a:bodyPr>
            <a:normAutofit/>
          </a:bodyPr>
          <a:lstStyle/>
          <a:p>
            <a:r>
              <a:rPr lang="sv-SE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Per &amp; Per-Olof</a:t>
            </a:r>
          </a:p>
          <a:p>
            <a:endParaRPr lang="sv-SE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sv-SE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Discord</a:t>
            </a:r>
            <a:r>
              <a:rPr lang="sv-SE" sz="2000" dirty="0"/>
              <a:t>, GIS server</a:t>
            </a:r>
          </a:p>
          <a:p>
            <a:endParaRPr lang="sv-SE" sz="2000" dirty="0"/>
          </a:p>
          <a:p>
            <a:r>
              <a:rPr lang="sv-SE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Sandra Olsson</a:t>
            </a:r>
            <a:endParaRPr lang="sv-SE" sz="2000" dirty="0"/>
          </a:p>
          <a:p>
            <a:endParaRPr lang="sv-SE" sz="2000" dirty="0"/>
          </a:p>
          <a:p>
            <a:r>
              <a:rPr lang="sv-SE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Sonja Olsson Papirova</a:t>
            </a:r>
          </a:p>
          <a:p>
            <a:endParaRPr lang="sv-SE" sz="2000" dirty="0"/>
          </a:p>
          <a:p>
            <a:endParaRPr lang="sv-SE" sz="2000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1428736"/>
            <a:ext cx="3733800" cy="428626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5794"/>
            <a:ext cx="7924800" cy="631844"/>
          </a:xfrm>
        </p:spPr>
        <p:txBody>
          <a:bodyPr/>
          <a:lstStyle/>
          <a:p>
            <a:pPr algn="ctr"/>
            <a:r>
              <a:rPr lang="sv-SE" dirty="0"/>
              <a:t>Tack till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16</a:t>
            </a:fld>
            <a:r>
              <a:rPr lang="en-GB" dirty="0"/>
              <a:t>/17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8. Frågor?</a:t>
            </a:r>
            <a:endParaRPr lang="en-GB" dirty="0"/>
          </a:p>
        </p:txBody>
      </p:sp>
      <p:sp>
        <p:nvSpPr>
          <p:cNvPr id="12" name="Left Arrow 11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6. Sammanfattning</a:t>
            </a:r>
            <a:endParaRPr lang="en-GB" sz="1600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71528" cy="365125"/>
          </a:xfrm>
        </p:spPr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</p:spTree>
  </p:cSld>
  <p:clrMapOvr>
    <a:masterClrMapping/>
  </p:clrMapOvr>
  <p:transition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C1F749-6FDD-4E36-F5C6-BCE038E22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72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17</a:t>
            </a:fld>
            <a:r>
              <a:rPr lang="en-GB" dirty="0"/>
              <a:t>/17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7. Tack till</a:t>
            </a:r>
            <a:endParaRPr lang="en-GB" sz="1600" dirty="0"/>
          </a:p>
        </p:txBody>
      </p:sp>
      <p:sp>
        <p:nvSpPr>
          <p:cNvPr id="20" name="Oval 19"/>
          <p:cNvSpPr/>
          <p:nvPr/>
        </p:nvSpPr>
        <p:spPr>
          <a:xfrm>
            <a:off x="457200" y="793842"/>
            <a:ext cx="2286016" cy="178595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ln w="6350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Frågor?</a:t>
            </a:r>
            <a:endParaRPr lang="en-GB" dirty="0">
              <a:ln w="6350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293981" y="3524753"/>
            <a:ext cx="2188876" cy="11367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sv-SE" dirty="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Tack för uppmärksamheten! </a:t>
            </a:r>
            <a:r>
              <a:rPr lang="sv-SE" dirty="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sym typeface="Wingdings" pitchFamily="2" charset="2"/>
              </a:rPr>
              <a:t></a:t>
            </a:r>
            <a:endParaRPr lang="en-GB" dirty="0">
              <a:ln w="952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71528" cy="365125"/>
          </a:xfrm>
        </p:spPr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7195B-AF42-A0CD-44D9-7F4BE53DA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74782"/>
            <a:ext cx="3229426" cy="143847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Introduktion, </a:t>
            </a:r>
            <a:r>
              <a:rPr lang="sv-SE" sz="2400" dirty="0"/>
              <a:t>forts...</a:t>
            </a:r>
            <a:endParaRPr lang="en-GB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000" dirty="0"/>
              <a:t>Google Timeline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50E9F-E689-90EF-3542-AF0058F38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sv-SE" sz="1800" dirty="0"/>
              <a:t>Google </a:t>
            </a:r>
            <a:r>
              <a:rPr lang="sv-SE" sz="1800" dirty="0" err="1"/>
              <a:t>Custom</a:t>
            </a:r>
            <a:r>
              <a:rPr lang="sv-SE" sz="1800" dirty="0"/>
              <a:t> </a:t>
            </a:r>
            <a:r>
              <a:rPr lang="sv-SE" sz="1800" dirty="0" err="1"/>
              <a:t>Maps</a:t>
            </a:r>
            <a:endParaRPr lang="sv-SE" sz="1800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18</a:t>
            </a:fld>
            <a:r>
              <a:rPr lang="en-GB" dirty="0"/>
              <a:t>/16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2. Metod</a:t>
            </a:r>
            <a:endParaRPr lang="en-GB" dirty="0"/>
          </a:p>
        </p:txBody>
      </p:sp>
      <p:sp>
        <p:nvSpPr>
          <p:cNvPr id="13" name="Left Arrow 12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1. Introduktion, </a:t>
            </a:r>
            <a:r>
              <a:rPr lang="sv-SE" sz="1400" dirty="0"/>
              <a:t>forts...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8ED3D-FB97-464C-7EAF-34BBDCFDE3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74874"/>
            <a:ext cx="2241376" cy="3671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655B02-9A69-3903-D1DB-6F12843BC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140" y="3074415"/>
            <a:ext cx="4334751" cy="1872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Resultat, forts…</a:t>
            </a:r>
            <a:endParaRPr lang="en-GB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19</a:t>
            </a:fld>
            <a:r>
              <a:rPr lang="en-GB" dirty="0"/>
              <a:t>/16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4. Diskussion</a:t>
            </a:r>
            <a:endParaRPr lang="en-GB" dirty="0"/>
          </a:p>
        </p:txBody>
      </p:sp>
      <p:sp>
        <p:nvSpPr>
          <p:cNvPr id="12" name="Left Arrow 11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14290"/>
            <a:ext cx="307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3. Resultat</a:t>
            </a:r>
            <a:endParaRPr lang="en-GB" sz="1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DA71CD-E748-443D-A0F4-4BCFD9BD44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68" y="1477986"/>
            <a:ext cx="6158665" cy="4348906"/>
          </a:xfr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DF48EF-2775-4D82-8932-B8C3F89268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56" y="1436621"/>
            <a:ext cx="2745432" cy="439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15980"/>
      </p:ext>
    </p:extLst>
  </p:cSld>
  <p:clrMapOvr>
    <a:masterClrMapping/>
  </p:clrMapOvr>
  <p:transition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sv-SE" sz="2000" dirty="0"/>
              <a:t>Introduktion</a:t>
            </a:r>
          </a:p>
          <a:p>
            <a:pPr>
              <a:buFont typeface="+mj-lt"/>
              <a:buAutoNum type="arabicPeriod"/>
            </a:pPr>
            <a:endParaRPr lang="sv-SE" sz="2000" dirty="0"/>
          </a:p>
          <a:p>
            <a:pPr>
              <a:buFont typeface="+mj-lt"/>
              <a:buAutoNum type="arabicPeriod"/>
            </a:pPr>
            <a:r>
              <a:rPr lang="sv-SE" sz="2000" dirty="0"/>
              <a:t>Metod</a:t>
            </a:r>
          </a:p>
          <a:p>
            <a:pPr>
              <a:buFont typeface="+mj-lt"/>
              <a:buAutoNum type="arabicPeriod"/>
            </a:pPr>
            <a:endParaRPr lang="sv-SE" sz="2000" dirty="0"/>
          </a:p>
          <a:p>
            <a:pPr>
              <a:buFont typeface="+mj-lt"/>
              <a:buAutoNum type="arabicPeriod"/>
            </a:pPr>
            <a:r>
              <a:rPr lang="sv-SE" sz="2000" dirty="0"/>
              <a:t>Resultat</a:t>
            </a:r>
          </a:p>
          <a:p>
            <a:pPr>
              <a:buFont typeface="+mj-lt"/>
              <a:buAutoNum type="arabicPeriod"/>
            </a:pPr>
            <a:endParaRPr lang="sv-SE" sz="2000" dirty="0"/>
          </a:p>
          <a:p>
            <a:pPr>
              <a:buFont typeface="+mj-lt"/>
              <a:buAutoNum type="arabicPeriod"/>
            </a:pPr>
            <a:endParaRPr lang="sv-SE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sv-SE" sz="2000" dirty="0"/>
              <a:t>Diskussion</a:t>
            </a:r>
          </a:p>
          <a:p>
            <a:pPr>
              <a:buFont typeface="+mj-lt"/>
              <a:buAutoNum type="arabicPeriod" startAt="4"/>
            </a:pPr>
            <a:endParaRPr lang="sv-SE" sz="2000" dirty="0"/>
          </a:p>
          <a:p>
            <a:pPr>
              <a:buFont typeface="+mj-lt"/>
              <a:buAutoNum type="arabicPeriod" startAt="4"/>
            </a:pPr>
            <a:r>
              <a:rPr lang="sv-SE" sz="2000" dirty="0"/>
              <a:t>Sammanfattning</a:t>
            </a:r>
          </a:p>
          <a:p>
            <a:pPr>
              <a:buFont typeface="+mj-lt"/>
              <a:buAutoNum type="arabicPeriod" startAt="4"/>
            </a:pPr>
            <a:endParaRPr lang="sv-SE" sz="2000" dirty="0"/>
          </a:p>
          <a:p>
            <a:pPr>
              <a:buFont typeface="+mj-lt"/>
              <a:buAutoNum type="arabicPeriod" startAt="4"/>
            </a:pPr>
            <a:r>
              <a:rPr lang="sv-SE" sz="2000" dirty="0"/>
              <a:t>Tackord</a:t>
            </a:r>
          </a:p>
          <a:p>
            <a:pPr>
              <a:buFont typeface="+mj-lt"/>
              <a:buAutoNum type="arabicPeriod" startAt="4"/>
            </a:pPr>
            <a:endParaRPr lang="sv-SE" sz="2000" dirty="0"/>
          </a:p>
          <a:p>
            <a:pPr>
              <a:buFont typeface="+mj-lt"/>
              <a:buAutoNum type="arabicPeriod" startAt="4"/>
            </a:pPr>
            <a:r>
              <a:rPr lang="sv-SE" sz="2000" dirty="0"/>
              <a:t>Frågor?</a:t>
            </a:r>
            <a:endParaRPr lang="en-GB" sz="2000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7924800" cy="703282"/>
          </a:xfrm>
        </p:spPr>
        <p:txBody>
          <a:bodyPr/>
          <a:lstStyle/>
          <a:p>
            <a:pPr algn="ctr"/>
            <a:r>
              <a:rPr lang="sv-SE" dirty="0"/>
              <a:t>Outline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2</a:t>
            </a:fld>
            <a:r>
              <a:rPr lang="en-GB" dirty="0"/>
              <a:t>/17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71528" cy="365125"/>
          </a:xfrm>
        </p:spPr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1. Introduktion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sv-SE" sz="2000" dirty="0"/>
              <a:t>Bakgrund</a:t>
            </a:r>
          </a:p>
          <a:p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Syfte</a:t>
            </a:r>
          </a:p>
          <a:p>
            <a:endParaRPr lang="sv-SE" sz="2000" dirty="0"/>
          </a:p>
          <a:p>
            <a:endParaRPr lang="sv-SE" sz="2000" dirty="0"/>
          </a:p>
          <a:p>
            <a:r>
              <a:rPr lang="sv-SE" sz="2000" dirty="0"/>
              <a:t>Avgränsningar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500562" y="1571612"/>
            <a:ext cx="3733800" cy="971544"/>
          </a:xfrm>
        </p:spPr>
        <p:txBody>
          <a:bodyPr>
            <a:normAutofit/>
          </a:bodyPr>
          <a:lstStyle/>
          <a:p>
            <a:r>
              <a:rPr lang="sv-SE" sz="1800" dirty="0"/>
              <a:t>Kajakäventyr September 2019</a:t>
            </a:r>
          </a:p>
          <a:p>
            <a:pPr lvl="1"/>
            <a:r>
              <a:rPr lang="sv-SE" sz="1800" dirty="0"/>
              <a:t>Paddla västra Mälaren runt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7924800" cy="703282"/>
          </a:xfrm>
        </p:spPr>
        <p:txBody>
          <a:bodyPr/>
          <a:lstStyle/>
          <a:p>
            <a:pPr marL="514350" indent="-514350" algn="ctr"/>
            <a:r>
              <a:rPr lang="sv-SE" dirty="0"/>
              <a:t>Introduktion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3</a:t>
            </a:fld>
            <a:r>
              <a:rPr lang="en-GB" dirty="0"/>
              <a:t>/17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1. Introduktion, forts...</a:t>
            </a:r>
            <a:endParaRPr lang="en-GB" dirty="0"/>
          </a:p>
        </p:txBody>
      </p:sp>
      <p:sp>
        <p:nvSpPr>
          <p:cNvPr id="9" name="Right Arrow 8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0. Outline</a:t>
            </a:r>
            <a:endParaRPr lang="en-GB" sz="1600" dirty="0"/>
          </a:p>
        </p:txBody>
      </p:sp>
      <p:sp>
        <p:nvSpPr>
          <p:cNvPr id="11" name="Left Arrow 10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71528" cy="365125"/>
          </a:xfrm>
        </p:spPr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9" name="Content Placeholder 11"/>
          <p:cNvSpPr txBox="1">
            <a:spLocks/>
          </p:cNvSpPr>
          <p:nvPr/>
        </p:nvSpPr>
        <p:spPr>
          <a:xfrm>
            <a:off x="4857752" y="2857496"/>
            <a:ext cx="3733800" cy="971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sv-SE" b="0" i="0" u="none" strike="noStrike" kern="1200" cap="none" spc="3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Digitalisera</a:t>
            </a:r>
            <a:r>
              <a:rPr kumimoji="0" lang="sv-SE" b="0" i="0" u="none" strike="noStrike" kern="1200" cap="none" spc="3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paddlingen i ArcMap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sv-SE" b="0" i="0" u="none" strike="noStrike" kern="1200" cap="none" spc="3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Planerad</a:t>
            </a:r>
            <a:r>
              <a:rPr kumimoji="0" lang="sv-SE" b="0" i="0" u="none" strike="noStrike" kern="1200" cap="none" spc="3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rutt vs. faktisk rutt</a:t>
            </a:r>
            <a:endParaRPr kumimoji="0" lang="sv-SE" b="0" i="0" u="none" strike="noStrike" kern="1200" cap="none" spc="3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Content Placeholder 11"/>
          <p:cNvSpPr txBox="1">
            <a:spLocks/>
          </p:cNvSpPr>
          <p:nvPr/>
        </p:nvSpPr>
        <p:spPr>
          <a:xfrm>
            <a:off x="4857752" y="4286256"/>
            <a:ext cx="3733800" cy="1428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sv-SE" spc="30" dirty="0"/>
              <a:t>Inga meteorologiska faktorer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sv-SE" spc="30" dirty="0"/>
              <a:t>Temperatur, nederbörd, vind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kumimoji="0" lang="sv-SE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Detaljerade analyser av hastighet</a:t>
            </a:r>
            <a:endParaRPr lang="en-GB" spc="3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Screenshots</a:t>
            </a:r>
            <a:endParaRPr kumimoji="0" lang="sv-SE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73B5E-4B37-4A7E-95FD-D51CD77C5F30}"/>
              </a:ext>
            </a:extLst>
          </p:cNvPr>
          <p:cNvSpPr txBox="1"/>
          <p:nvPr/>
        </p:nvSpPr>
        <p:spPr>
          <a:xfrm rot="19184728">
            <a:off x="3366322" y="2831749"/>
            <a:ext cx="1455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Komplikation</a:t>
            </a:r>
            <a:endParaRPr lang="sv-SE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uiExpand="1" build="p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2091364" cy="3505200"/>
          </a:xfrm>
        </p:spPr>
        <p:txBody>
          <a:bodyPr>
            <a:normAutofit/>
          </a:bodyPr>
          <a:lstStyle/>
          <a:p>
            <a:r>
              <a:rPr lang="sv-SE" sz="1800" dirty="0"/>
              <a:t>SLU</a:t>
            </a:r>
          </a:p>
          <a:p>
            <a:endParaRPr lang="sv-SE" sz="1600" dirty="0"/>
          </a:p>
          <a:p>
            <a:pPr lvl="1"/>
            <a:r>
              <a:rPr lang="sv-SE" sz="2000" dirty="0"/>
              <a:t>Ortofoton</a:t>
            </a:r>
          </a:p>
          <a:p>
            <a:pPr lvl="1"/>
            <a:endParaRPr lang="sv-SE" sz="2000" dirty="0"/>
          </a:p>
          <a:p>
            <a:pPr lvl="1"/>
            <a:r>
              <a:rPr lang="sv-SE" sz="2000" dirty="0"/>
              <a:t>Hydrografi</a:t>
            </a:r>
            <a:endParaRPr lang="sv-SE" sz="1800" dirty="0"/>
          </a:p>
          <a:p>
            <a:pPr marL="0" indent="0">
              <a:buNone/>
            </a:pPr>
            <a:endParaRPr lang="sv-SE" sz="2000" dirty="0"/>
          </a:p>
          <a:p>
            <a:pPr>
              <a:buNone/>
            </a:pPr>
            <a:endParaRPr lang="sv-SE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7924800" cy="703282"/>
          </a:xfrm>
        </p:spPr>
        <p:txBody>
          <a:bodyPr/>
          <a:lstStyle/>
          <a:p>
            <a:r>
              <a:rPr lang="sv-SE" dirty="0"/>
              <a:t>Introduktion, </a:t>
            </a:r>
            <a:r>
              <a:rPr lang="sv-SE" sz="2400" dirty="0"/>
              <a:t>forts...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8354888" cy="574675"/>
          </a:xfrm>
        </p:spPr>
        <p:txBody>
          <a:bodyPr>
            <a:normAutofit/>
          </a:bodyPr>
          <a:lstStyle/>
          <a:p>
            <a:pPr algn="ctr"/>
            <a:r>
              <a:rPr lang="sv-SE" sz="2000" dirty="0"/>
              <a:t>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4</a:t>
            </a:fld>
            <a:r>
              <a:rPr lang="en-GB" dirty="0"/>
              <a:t>/17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71528" cy="365125"/>
          </a:xfrm>
        </p:spPr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0760" y="142852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1. Introduktion, </a:t>
            </a:r>
            <a:r>
              <a:rPr lang="sv-SE" sz="1400" dirty="0"/>
              <a:t>forts...</a:t>
            </a:r>
            <a:endParaRPr lang="en-GB" dirty="0"/>
          </a:p>
          <a:p>
            <a:pPr algn="r"/>
            <a:endParaRPr lang="en-GB" dirty="0"/>
          </a:p>
        </p:txBody>
      </p:sp>
      <p:sp>
        <p:nvSpPr>
          <p:cNvPr id="17" name="Left Arrow 16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1. Introduktion</a:t>
            </a:r>
            <a:endParaRPr lang="en-GB" sz="16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8E38604-A1AC-460B-8B05-7A5D83784439}"/>
              </a:ext>
            </a:extLst>
          </p:cNvPr>
          <p:cNvSpPr txBox="1">
            <a:spLocks/>
          </p:cNvSpPr>
          <p:nvPr/>
        </p:nvSpPr>
        <p:spPr>
          <a:xfrm>
            <a:off x="4786314" y="2357435"/>
            <a:ext cx="2071702" cy="1098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45B9B-C405-A913-587E-CCC487A9B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64" y="2276872"/>
            <a:ext cx="6300192" cy="359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grpId="0" nodeType="after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build="p"/>
      <p:bldP spid="2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09600" y="1600200"/>
                <a:ext cx="4034408" cy="4114800"/>
              </a:xfrm>
            </p:spPr>
            <p:txBody>
              <a:bodyPr>
                <a:normAutofit/>
              </a:bodyPr>
              <a:lstStyle/>
              <a:p>
                <a:endParaRPr lang="sv-SE" sz="2000" dirty="0"/>
              </a:p>
              <a:p>
                <a:r>
                  <a:rPr lang="sv-SE" sz="2000" dirty="0"/>
                  <a:t>GeoTagged Photos To Points</a:t>
                </a:r>
              </a:p>
              <a:p>
                <a:endParaRPr lang="sv-SE" sz="2000" dirty="0"/>
              </a:p>
              <a:p>
                <a:endParaRPr lang="sv-SE" sz="2000" dirty="0"/>
              </a:p>
              <a:p>
                <a:r>
                  <a:rPr lang="sv-SE" sz="2000" dirty="0" err="1"/>
                  <a:t>Create</a:t>
                </a:r>
                <a:r>
                  <a:rPr lang="sv-SE" sz="2000" dirty="0"/>
                  <a:t> Feature Class From XY table</a:t>
                </a:r>
              </a:p>
              <a:p>
                <a:endParaRPr lang="sv-SE" sz="2000" dirty="0"/>
              </a:p>
              <a:p>
                <a:endParaRPr lang="sv-SE" sz="2000" dirty="0"/>
              </a:p>
              <a:p>
                <a:endParaRPr lang="sv-SE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sv" i="1">
                            <a:latin typeface="Cambria Math" panose="02040503050406030204" pitchFamily="18" charset="0"/>
                          </a:rPr>
                          <m:t>𝑑𝑒𝑐</m:t>
                        </m:r>
                      </m:sub>
                    </m:sSub>
                    <m:r>
                      <a:rPr lang="sv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sv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sv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sv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r>
                          <a:rPr lang="sv" i="1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sv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S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sv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S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" i="1"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sv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sv" i="1">
                        <a:latin typeface="Cambria Math" panose="02040503050406030204" pitchFamily="18" charset="0"/>
                      </a:rPr>
                      <m:t>≈59,48</m:t>
                    </m:r>
                  </m:oMath>
                </a14:m>
                <a:endParaRPr lang="sv-SE" sz="2000" dirty="0"/>
              </a:p>
              <a:p>
                <a:endParaRPr lang="sv-SE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09600" y="1600200"/>
                <a:ext cx="4034408" cy="4114800"/>
              </a:xfrm>
              <a:blipFill>
                <a:blip r:embed="rId3"/>
                <a:stretch>
                  <a:fillRect l="-1360" r="-151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sv-SE" sz="1800" dirty="0" err="1"/>
              <a:t>BulkRename</a:t>
            </a:r>
            <a:endParaRPr lang="sv-SE" sz="1800" dirty="0"/>
          </a:p>
          <a:p>
            <a:r>
              <a:rPr lang="sv-SE" sz="1800" dirty="0"/>
              <a:t>Python skript</a:t>
            </a:r>
          </a:p>
          <a:p>
            <a:pPr lvl="1"/>
            <a:r>
              <a:rPr lang="sv-SE" sz="1800" dirty="0"/>
              <a:t>Extrahera GPS (EXIF) data</a:t>
            </a:r>
          </a:p>
          <a:p>
            <a:pPr lvl="1"/>
            <a:r>
              <a:rPr lang="sv-SE" sz="1800" dirty="0"/>
              <a:t>Skriv till CSV-fil</a:t>
            </a:r>
          </a:p>
          <a:p>
            <a:endParaRPr lang="sv-SE" sz="1800" dirty="0"/>
          </a:p>
          <a:p>
            <a:endParaRPr lang="sv-SE" sz="1800" dirty="0"/>
          </a:p>
          <a:p>
            <a:endParaRPr lang="sv-SE" sz="1800" dirty="0"/>
          </a:p>
          <a:p>
            <a:endParaRPr lang="sv-SE" sz="1800" dirty="0"/>
          </a:p>
          <a:p>
            <a:r>
              <a:rPr lang="sv-SE" sz="1800" dirty="0" err="1"/>
              <a:t>Degrees</a:t>
            </a:r>
            <a:r>
              <a:rPr lang="sv-SE" sz="1800" dirty="0"/>
              <a:t> </a:t>
            </a:r>
            <a:r>
              <a:rPr lang="sv-SE" sz="1800" dirty="0" err="1"/>
              <a:t>Minutes</a:t>
            </a:r>
            <a:r>
              <a:rPr lang="sv-SE" sz="1800" dirty="0"/>
              <a:t> </a:t>
            </a:r>
            <a:r>
              <a:rPr lang="sv-SE" sz="1800" dirty="0" err="1"/>
              <a:t>Seconds</a:t>
            </a:r>
            <a:r>
              <a:rPr lang="sv-SE" sz="1800" dirty="0"/>
              <a:t> =&gt; Decimal </a:t>
            </a:r>
            <a:r>
              <a:rPr lang="sv-SE" sz="1800" dirty="0" err="1"/>
              <a:t>degrees</a:t>
            </a:r>
            <a:endParaRPr lang="sv-SE" sz="1800" dirty="0"/>
          </a:p>
          <a:p>
            <a:pPr>
              <a:buNone/>
            </a:pPr>
            <a:endParaRPr lang="sv-SE" dirty="0"/>
          </a:p>
          <a:p>
            <a:pPr>
              <a:buNone/>
            </a:pPr>
            <a:endParaRPr lang="sv-SE" dirty="0"/>
          </a:p>
          <a:p>
            <a:pPr>
              <a:buNone/>
            </a:pPr>
            <a:endParaRPr lang="sv-SE" dirty="0"/>
          </a:p>
          <a:p>
            <a:endParaRPr lang="sv-SE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algn="ctr"/>
            <a:r>
              <a:rPr lang="sv-SE" dirty="0"/>
              <a:t>Metod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5</a:t>
            </a:fld>
            <a:r>
              <a:rPr lang="en-GB" dirty="0"/>
              <a:t>/17</a:t>
            </a:r>
          </a:p>
        </p:txBody>
      </p:sp>
      <p:sp>
        <p:nvSpPr>
          <p:cNvPr id="10" name="Date Placeholder 3"/>
          <p:cNvSpPr txBox="1">
            <a:spLocks/>
          </p:cNvSpPr>
          <p:nvPr/>
        </p:nvSpPr>
        <p:spPr>
          <a:xfrm>
            <a:off x="457200" y="6356350"/>
            <a:ext cx="971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376F-C2E4-46BB-BAFA-BC0C2C0E2AAD}" type="datetime1">
              <a:rPr kumimoji="0" lang="sv-SE" sz="1000" b="0" i="0" u="none" strike="noStrike" kern="1200" cap="none" spc="6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2023-05-05</a:t>
            </a:fld>
            <a:endParaRPr kumimoji="0" lang="en-GB" sz="1000" b="0" i="0" u="none" strike="noStrike" kern="1200" cap="none" spc="6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9256" y="142852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2. Metod, forts…</a:t>
            </a:r>
            <a:endParaRPr lang="en-GB" dirty="0"/>
          </a:p>
        </p:txBody>
      </p:sp>
      <p:sp>
        <p:nvSpPr>
          <p:cNvPr id="13" name="Left Arrow 12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1. Introduktion, </a:t>
            </a:r>
            <a:r>
              <a:rPr lang="sv-SE" sz="1400" dirty="0"/>
              <a:t>forts...</a:t>
            </a:r>
            <a:endParaRPr lang="en-GB" sz="1600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606D6-8C2A-B65A-09C1-CC1BC56ED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8" y="4293096"/>
            <a:ext cx="2981741" cy="714475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D13A1D-A92C-4747-9C76-245607D30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1" y="1844824"/>
            <a:ext cx="4988345" cy="35224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sv-SE" sz="2000" dirty="0"/>
          </a:p>
          <a:p>
            <a:pPr marL="0" indent="0" algn="ctr">
              <a:buNone/>
            </a:pPr>
            <a:r>
              <a:rPr lang="sv-SE" sz="2000" dirty="0"/>
              <a:t>Ortofoton</a:t>
            </a:r>
          </a:p>
          <a:p>
            <a:pPr marL="0" indent="0">
              <a:buNone/>
            </a:pPr>
            <a:endParaRPr lang="sv-SE" sz="2000" dirty="0"/>
          </a:p>
          <a:p>
            <a:r>
              <a:rPr lang="sv-SE" sz="2000" dirty="0"/>
              <a:t>Mycket stora filer &amp; lång </a:t>
            </a:r>
            <a:r>
              <a:rPr lang="sv-SE" sz="2000" dirty="0" err="1"/>
              <a:t>laddtid</a:t>
            </a:r>
            <a:endParaRPr lang="sv-SE" sz="2000" dirty="0"/>
          </a:p>
          <a:p>
            <a:pPr lvl="1"/>
            <a:r>
              <a:rPr lang="sv-SE" sz="1600" dirty="0"/>
              <a:t>C:a 45 -&gt; 16 </a:t>
            </a:r>
            <a:r>
              <a:rPr lang="sv-SE" sz="1600" dirty="0" err="1"/>
              <a:t>Gb</a:t>
            </a:r>
            <a:endParaRPr lang="sv-SE" sz="1600" dirty="0"/>
          </a:p>
          <a:p>
            <a:r>
              <a:rPr lang="sv-SE" sz="2000" dirty="0"/>
              <a:t>Mycket detaljer (högupplöst) </a:t>
            </a:r>
          </a:p>
          <a:p>
            <a:endParaRPr lang="sv-SE" sz="2000" dirty="0"/>
          </a:p>
          <a:p>
            <a:r>
              <a:rPr lang="sv-SE" sz="2000" dirty="0"/>
              <a:t>Data </a:t>
            </a:r>
            <a:r>
              <a:rPr lang="sv-SE" sz="2000" dirty="0" err="1"/>
              <a:t>frames</a:t>
            </a:r>
            <a:r>
              <a:rPr lang="sv-SE" sz="2000" dirty="0"/>
              <a:t> (2 </a:t>
            </a:r>
            <a:r>
              <a:rPr lang="sv-SE" sz="2000" dirty="0" err="1"/>
              <a:t>st</a:t>
            </a:r>
            <a:r>
              <a:rPr lang="sv-SE" sz="2000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algn="ctr"/>
            <a:r>
              <a:rPr lang="sv-SE" dirty="0"/>
              <a:t>Metod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6</a:t>
            </a:fld>
            <a:r>
              <a:rPr lang="en-GB" dirty="0"/>
              <a:t>/17</a:t>
            </a:r>
          </a:p>
        </p:txBody>
      </p:sp>
      <p:sp>
        <p:nvSpPr>
          <p:cNvPr id="10" name="Date Placeholder 3"/>
          <p:cNvSpPr txBox="1">
            <a:spLocks/>
          </p:cNvSpPr>
          <p:nvPr/>
        </p:nvSpPr>
        <p:spPr>
          <a:xfrm>
            <a:off x="457200" y="6356350"/>
            <a:ext cx="971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376F-C2E4-46BB-BAFA-BC0C2C0E2AAD}" type="datetime1">
              <a:rPr kumimoji="0" lang="sv-SE" sz="1000" b="0" i="0" u="none" strike="noStrike" kern="1200" cap="none" spc="6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2023-05-05</a:t>
            </a:fld>
            <a:endParaRPr kumimoji="0" lang="en-GB" sz="1000" b="0" i="0" u="none" strike="noStrike" kern="1200" cap="none" spc="6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9256" y="142852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2. Metod, forts…</a:t>
            </a:r>
            <a:endParaRPr lang="en-GB" dirty="0"/>
          </a:p>
        </p:txBody>
      </p:sp>
      <p:sp>
        <p:nvSpPr>
          <p:cNvPr id="13" name="Left Arrow 12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1. Introduktion, </a:t>
            </a:r>
            <a:r>
              <a:rPr lang="sv-SE" sz="1400" dirty="0"/>
              <a:t>forts...</a:t>
            </a:r>
            <a:endParaRPr lang="en-GB" sz="1600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</p:spTree>
    <p:extLst>
      <p:ext uri="{BB962C8B-B14F-4D97-AF65-F5344CB8AC3E}">
        <p14:creationId xmlns:p14="http://schemas.microsoft.com/office/powerpoint/2010/main" val="311730503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3EF6E8-4C80-4D8F-93EF-DB026E679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09" y="2376622"/>
            <a:ext cx="4923014" cy="34763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1143000"/>
          </a:xfrm>
        </p:spPr>
        <p:txBody>
          <a:bodyPr>
            <a:normAutofit/>
          </a:bodyPr>
          <a:lstStyle/>
          <a:p>
            <a:endParaRPr lang="sv-SE" sz="2000" dirty="0"/>
          </a:p>
          <a:p>
            <a:pPr marL="0" indent="0" algn="ctr">
              <a:buNone/>
            </a:pPr>
            <a:r>
              <a:rPr lang="sv-SE" sz="2000" dirty="0"/>
              <a:t>Hydrografi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768512" y="3251594"/>
            <a:ext cx="3268897" cy="2481662"/>
          </a:xfrm>
        </p:spPr>
        <p:txBody>
          <a:bodyPr>
            <a:normAutofit/>
          </a:bodyPr>
          <a:lstStyle/>
          <a:p>
            <a:r>
              <a:rPr lang="sv-SE" sz="1800" dirty="0"/>
              <a:t>Enklare att arbeta med</a:t>
            </a:r>
          </a:p>
          <a:p>
            <a:pPr lvl="1"/>
            <a:r>
              <a:rPr lang="sv-SE" sz="1800" dirty="0"/>
              <a:t>Färre detaljer C:a 7 Mb</a:t>
            </a:r>
          </a:p>
          <a:p>
            <a:pPr lvl="1"/>
            <a:endParaRPr lang="sv-SE" sz="1800" dirty="0"/>
          </a:p>
          <a:p>
            <a:r>
              <a:rPr lang="sv-SE" sz="1800" dirty="0"/>
              <a:t>Data </a:t>
            </a:r>
            <a:r>
              <a:rPr lang="sv-SE" sz="1800" dirty="0" err="1"/>
              <a:t>frames</a:t>
            </a:r>
            <a:r>
              <a:rPr lang="sv-SE" sz="1800" dirty="0"/>
              <a:t> (2 </a:t>
            </a:r>
            <a:r>
              <a:rPr lang="sv-SE" sz="1800" dirty="0" err="1"/>
              <a:t>st</a:t>
            </a:r>
            <a:r>
              <a:rPr lang="sv-SE" sz="1800" dirty="0"/>
              <a:t>)</a:t>
            </a:r>
          </a:p>
          <a:p>
            <a:endParaRPr lang="sv-SE" sz="1800" dirty="0"/>
          </a:p>
          <a:p>
            <a:pPr marL="0" indent="0">
              <a:buNone/>
            </a:pPr>
            <a:endParaRPr lang="sv-SE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algn="ctr"/>
            <a:r>
              <a:rPr lang="sv-SE" dirty="0"/>
              <a:t>Metod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7</a:t>
            </a:fld>
            <a:r>
              <a:rPr lang="en-GB" dirty="0"/>
              <a:t>/17</a:t>
            </a:r>
          </a:p>
        </p:txBody>
      </p:sp>
      <p:sp>
        <p:nvSpPr>
          <p:cNvPr id="10" name="Date Placeholder 3"/>
          <p:cNvSpPr txBox="1">
            <a:spLocks/>
          </p:cNvSpPr>
          <p:nvPr/>
        </p:nvSpPr>
        <p:spPr>
          <a:xfrm>
            <a:off x="457200" y="6356350"/>
            <a:ext cx="971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376F-C2E4-46BB-BAFA-BC0C2C0E2AAD}" type="datetime1">
              <a:rPr kumimoji="0" lang="sv-SE" sz="1000" b="0" i="0" u="none" strike="noStrike" kern="1200" cap="none" spc="6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2023-05-05</a:t>
            </a:fld>
            <a:endParaRPr kumimoji="0" lang="en-GB" sz="1000" b="0" i="0" u="none" strike="noStrike" kern="1200" cap="none" spc="6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9256" y="142852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2. Metod, forts…</a:t>
            </a:r>
            <a:endParaRPr lang="en-GB" dirty="0"/>
          </a:p>
        </p:txBody>
      </p:sp>
      <p:sp>
        <p:nvSpPr>
          <p:cNvPr id="13" name="Left Arrow 12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1. Introduktion, </a:t>
            </a:r>
            <a:r>
              <a:rPr lang="sv-SE" sz="1400" dirty="0"/>
              <a:t>forts...</a:t>
            </a:r>
            <a:endParaRPr lang="en-GB" sz="1600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</p:spTree>
    <p:extLst>
      <p:ext uri="{BB962C8B-B14F-4D97-AF65-F5344CB8AC3E}">
        <p14:creationId xmlns:p14="http://schemas.microsoft.com/office/powerpoint/2010/main" val="2456406959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96044-649F-4D4D-8E63-53263BED14D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Ortofoton</a:t>
            </a:r>
          </a:p>
          <a:p>
            <a:r>
              <a:rPr lang="en-US" sz="1600" dirty="0" err="1"/>
              <a:t>Hydrografi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Google Custom maps</a:t>
            </a:r>
          </a:p>
          <a:p>
            <a:r>
              <a:rPr lang="en-US" sz="1600" dirty="0"/>
              <a:t>Google timeline</a:t>
            </a:r>
          </a:p>
          <a:p>
            <a:pPr lvl="1"/>
            <a:r>
              <a:rPr lang="en-US" dirty="0"/>
              <a:t>1 / </a:t>
            </a:r>
            <a:r>
              <a:rPr lang="en-US" dirty="0" err="1"/>
              <a:t>dag</a:t>
            </a:r>
            <a:r>
              <a:rPr lang="en-US" dirty="0"/>
              <a:t> =&gt; lyr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sv-SE" sz="1600" dirty="0" err="1"/>
              <a:t>GeoTagged</a:t>
            </a:r>
            <a:r>
              <a:rPr lang="en-US" sz="1600" dirty="0"/>
              <a:t> Photos to Points</a:t>
            </a:r>
          </a:p>
          <a:p>
            <a:r>
              <a:rPr lang="en-US" sz="1600" dirty="0"/>
              <a:t>Create Feature Class From XY table</a:t>
            </a:r>
          </a:p>
          <a:p>
            <a:endParaRPr lang="en-US" sz="1400" dirty="0"/>
          </a:p>
          <a:p>
            <a:r>
              <a:rPr lang="en-US" sz="1600" dirty="0"/>
              <a:t>Line feature (</a:t>
            </a:r>
            <a:r>
              <a:rPr lang="en-US" sz="1600" dirty="0" err="1"/>
              <a:t>paddlad</a:t>
            </a:r>
            <a:r>
              <a:rPr lang="en-US" sz="1600" dirty="0"/>
              <a:t> </a:t>
            </a:r>
            <a:r>
              <a:rPr lang="en-US" sz="1600" dirty="0" err="1"/>
              <a:t>rutt</a:t>
            </a:r>
            <a:r>
              <a:rPr lang="en-US" sz="1600" dirty="0"/>
              <a:t>, </a:t>
            </a:r>
            <a:r>
              <a:rPr lang="en-US" sz="1600" dirty="0" err="1"/>
              <a:t>manuell</a:t>
            </a:r>
            <a:r>
              <a:rPr lang="en-US" sz="1600" dirty="0"/>
              <a:t>)</a:t>
            </a:r>
          </a:p>
          <a:p>
            <a:r>
              <a:rPr lang="sv-SE" sz="1600" dirty="0"/>
              <a:t>Detaljerad rutt (manuellt + analys)</a:t>
            </a:r>
          </a:p>
          <a:p>
            <a:endParaRPr lang="sv-SE" dirty="0"/>
          </a:p>
          <a:p>
            <a:r>
              <a:rPr lang="sv-SE" sz="1800" dirty="0"/>
              <a:t>Video -&gt; </a:t>
            </a:r>
            <a:r>
              <a:rPr lang="sv-SE" sz="1800" dirty="0" err="1"/>
              <a:t>Time</a:t>
            </a:r>
            <a:r>
              <a:rPr lang="sv-SE" sz="1800" dirty="0"/>
              <a:t> </a:t>
            </a:r>
            <a:r>
              <a:rPr lang="sv-SE" sz="1800" dirty="0" err="1"/>
              <a:t>tab</a:t>
            </a:r>
            <a:endParaRPr lang="sv-SE" sz="1800" dirty="0"/>
          </a:p>
          <a:p>
            <a:r>
              <a:rPr lang="sv-SE" sz="1400" dirty="0"/>
              <a:t>Namn på platser (</a:t>
            </a:r>
            <a:r>
              <a:rPr lang="sv-SE" sz="1400" dirty="0" err="1"/>
              <a:t>point</a:t>
            </a:r>
            <a:r>
              <a:rPr lang="sv-SE" sz="1400" dirty="0"/>
              <a:t>)</a:t>
            </a:r>
          </a:p>
          <a:p>
            <a:endParaRPr lang="sv-SE" dirty="0"/>
          </a:p>
          <a:p>
            <a:pPr lvl="1"/>
            <a:endParaRPr lang="sv-SE" sz="2000" dirty="0"/>
          </a:p>
          <a:p>
            <a:pPr lvl="1"/>
            <a:endParaRPr lang="sv-SE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GIS-projektets struktur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D5E55-6567-92F9-7244-611455BF1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2400" dirty="0" err="1"/>
              <a:t>Layers</a:t>
            </a:r>
            <a:r>
              <a:rPr lang="sv-SE" sz="2400" dirty="0"/>
              <a:t>:</a:t>
            </a:r>
            <a:r>
              <a:rPr lang="sv-SE" sz="1800" dirty="0"/>
              <a:t> skapade själv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8B4820-A511-7546-FE01-AD5DEEF28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sz="2400" dirty="0" err="1"/>
              <a:t>Layers</a:t>
            </a:r>
            <a:r>
              <a:rPr lang="sv-SE" sz="2400" dirty="0"/>
              <a:t>:</a:t>
            </a:r>
            <a:r>
              <a:rPr lang="sv-SE" sz="1800" dirty="0"/>
              <a:t> importerade</a:t>
            </a:r>
            <a:endParaRPr lang="sv-SE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8</a:t>
            </a:fld>
            <a:r>
              <a:rPr lang="en-GB" dirty="0"/>
              <a:t>/17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256" y="142852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3. Resultat</a:t>
            </a:r>
            <a:endParaRPr lang="en-GB" dirty="0"/>
          </a:p>
        </p:txBody>
      </p:sp>
      <p:sp>
        <p:nvSpPr>
          <p:cNvPr id="17" name="Left Arrow 16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2. Metod, </a:t>
            </a:r>
            <a:r>
              <a:rPr lang="sv-SE" sz="1400" dirty="0"/>
              <a:t>forts...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82957958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5794"/>
            <a:ext cx="7924800" cy="631844"/>
          </a:xfrm>
        </p:spPr>
        <p:txBody>
          <a:bodyPr/>
          <a:lstStyle/>
          <a:p>
            <a:pPr algn="ctr"/>
            <a:r>
              <a:rPr lang="sv-SE" dirty="0"/>
              <a:t>Resultat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BDAF4-1A4C-4A9E-86E8-A0E385A6E4F0}" type="slidenum">
              <a:rPr lang="en-GB" smtClean="0"/>
              <a:pPr/>
              <a:t>9</a:t>
            </a:fld>
            <a:r>
              <a:rPr lang="en-GB" dirty="0"/>
              <a:t>/17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108" y="6357958"/>
            <a:ext cx="4714908" cy="365125"/>
          </a:xfrm>
        </p:spPr>
        <p:txBody>
          <a:bodyPr/>
          <a:lstStyle/>
          <a:p>
            <a:r>
              <a:rPr lang="sv-SE" dirty="0"/>
              <a:t>Jakob Papirov  | Geocentrum, Villavägen 16 | Uppsala Universitet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971528" cy="365125"/>
          </a:xfrm>
        </p:spPr>
        <p:txBody>
          <a:bodyPr/>
          <a:lstStyle/>
          <a:p>
            <a:fld id="{B836376F-C2E4-46BB-BAFA-BC0C2C0E2AAD}" type="datetime1">
              <a:rPr lang="sv-SE" smtClean="0"/>
              <a:pPr/>
              <a:t>2023-05-05</a:t>
            </a:fld>
            <a:endParaRPr lang="en-GB" dirty="0"/>
          </a:p>
        </p:txBody>
      </p:sp>
      <p:sp>
        <p:nvSpPr>
          <p:cNvPr id="11" name="Right Arrow 10"/>
          <p:cNvSpPr/>
          <p:nvPr/>
        </p:nvSpPr>
        <p:spPr>
          <a:xfrm>
            <a:off x="8643966" y="214290"/>
            <a:ext cx="357190" cy="214314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00760" y="14285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dirty="0"/>
              <a:t>3. Resultat, forts…</a:t>
            </a:r>
            <a:endParaRPr lang="en-GB" dirty="0"/>
          </a:p>
        </p:txBody>
      </p:sp>
      <p:sp>
        <p:nvSpPr>
          <p:cNvPr id="13" name="Left Arrow 12"/>
          <p:cNvSpPr/>
          <p:nvPr/>
        </p:nvSpPr>
        <p:spPr>
          <a:xfrm>
            <a:off x="142844" y="285728"/>
            <a:ext cx="357190" cy="214314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00034" y="21429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/>
              <a:t>2. Metod, forts…</a:t>
            </a:r>
            <a:endParaRPr lang="en-GB" sz="1600" dirty="0"/>
          </a:p>
        </p:txBody>
      </p:sp>
      <p:pic>
        <p:nvPicPr>
          <p:cNvPr id="15" name="Routes_exif_data">
            <a:hlinkClick r:id="" action="ppaction://media"/>
            <a:extLst>
              <a:ext uri="{FF2B5EF4-FFF2-40B4-BE49-F238E27FC236}">
                <a16:creationId xmlns:a16="http://schemas.microsoft.com/office/drawing/2014/main" id="{E0B9AA8A-4491-4E2B-A02E-AA11840D36E8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540" y="1482181"/>
            <a:ext cx="8108426" cy="404337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vart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svart</Template>
  <TotalTime>4435</TotalTime>
  <Words>773</Words>
  <Application>Microsoft Office PowerPoint</Application>
  <PresentationFormat>On-screen Show (4:3)</PresentationFormat>
  <Paragraphs>249</Paragraphs>
  <Slides>19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Narrow</vt:lpstr>
      <vt:lpstr>Calibri</vt:lpstr>
      <vt:lpstr>Cambria Math</vt:lpstr>
      <vt:lpstr>svart</vt:lpstr>
      <vt:lpstr>Kajakäventyr Västra Mälaren 2019</vt:lpstr>
      <vt:lpstr>Outline</vt:lpstr>
      <vt:lpstr>Introduktion</vt:lpstr>
      <vt:lpstr>Introduktion, forts...</vt:lpstr>
      <vt:lpstr>Metod</vt:lpstr>
      <vt:lpstr>Metod</vt:lpstr>
      <vt:lpstr>Metod</vt:lpstr>
      <vt:lpstr>GIS-projektets struktur</vt:lpstr>
      <vt:lpstr>Resultat</vt:lpstr>
      <vt:lpstr>Resultat, forts…</vt:lpstr>
      <vt:lpstr>Resultat, forts…</vt:lpstr>
      <vt:lpstr>Resultat, forts…</vt:lpstr>
      <vt:lpstr>Diskussion</vt:lpstr>
      <vt:lpstr>Diskussion , forts…</vt:lpstr>
      <vt:lpstr>Slutsatser</vt:lpstr>
      <vt:lpstr>Tack till</vt:lpstr>
      <vt:lpstr>PowerPoint Presentation</vt:lpstr>
      <vt:lpstr>Introduktion, forts...</vt:lpstr>
      <vt:lpstr>Resultat, forts…</vt:lpstr>
    </vt:vector>
  </TitlesOfParts>
  <Company>Uppsala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Jakob Papirov</dc:creator>
  <cp:lastModifiedBy>Jakob Papirov</cp:lastModifiedBy>
  <cp:revision>97</cp:revision>
  <dcterms:created xsi:type="dcterms:W3CDTF">2013-05-12T08:52:16Z</dcterms:created>
  <dcterms:modified xsi:type="dcterms:W3CDTF">2023-05-05T21:44:16Z</dcterms:modified>
</cp:coreProperties>
</file>